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51112-C89D-4C0F-B1B5-97AA0FB186C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95A41-70D1-4ADE-9ADA-1A6D2915C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2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Officials Committee – Roles and activities to better serve membership</a:t>
            </a:r>
          </a:p>
          <a:p>
            <a:r>
              <a:rPr lang="en-US" dirty="0"/>
              <a:t>Key policies from USA Swimming relating to officiating</a:t>
            </a:r>
          </a:p>
          <a:p>
            <a:r>
              <a:rPr lang="en-US" dirty="0"/>
              <a:t>USA Swimming Governance – upcoming changes, especially Program Operations &amp; National level meets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95A41-70D1-4ADE-9ADA-1A6D2915CB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06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USA Swimming Website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Training &amp; Testing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Formats for clinics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Videos (note FINA)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Handouts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Updated and improved tests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Recertification – tests &amp; expectations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Zone &amp; LSC Best Practices seminars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Mentoring &amp; Evaluation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Melissa </a:t>
            </a:r>
            <a:r>
              <a:rPr lang="en-US" dirty="0" err="1"/>
              <a:t>Hellervik</a:t>
            </a:r>
            <a:r>
              <a:rPr lang="en-US" dirty="0"/>
              <a:t>-Bing – priorities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Mentoring LSC &gt;&gt; N3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Encourage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Teach mentoring techniques &amp; skills (materials on-line)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Roster of qualified mentors/</a:t>
            </a:r>
            <a:r>
              <a:rPr lang="en-US" dirty="0" err="1"/>
              <a:t>evalators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Zone workshops – new evaluators &amp; N3 level mentors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Evaluations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LSC &gt;&gt; N3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Documented requirements (Some cases need OTS special access to view officials records)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Requirements emphasize skills &amp; experience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Tracking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OTS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Enter – officials sessions, teaching sessions, learning sessions (Many LSC’s forget to enter teaching and learning)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Review your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95A41-70D1-4ADE-9ADA-1A6D2915CB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06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Communication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Website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Officials Chairs calls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Workshops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Zone workshops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New referees workshops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Officials chairs meeting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 err="1"/>
              <a:t>Swimposiums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LSC Liaison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Field contact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Local issues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Uniformity (Annelise story)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95A41-70D1-4ADE-9ADA-1A6D2915CB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3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Officials Committee assign referees to all national level meets – Trials (invitation), Nationals, Open, Pro-Series, Juniors, Futures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OC also nominates officials to FINA list and assigns officials to FINA, Pan-Am and WUG championships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More turnover in assigned positions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95A41-70D1-4ADE-9ADA-1A6D2915CB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30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Transgender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Let swim – either way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TF continuing to look at the issue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Questions – call Jay Thomas or Susan </a:t>
            </a:r>
            <a:r>
              <a:rPr lang="en-US" dirty="0" err="1"/>
              <a:t>Woessner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Swimsuit Coverage – Jay </a:t>
            </a:r>
            <a:r>
              <a:rPr lang="en-US" dirty="0" err="1"/>
              <a:t>Thsmas</a:t>
            </a:r>
            <a:r>
              <a:rPr lang="en-US" dirty="0"/>
              <a:t> will issue exception letter for religious reasons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Deck Changing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Meet announcement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Technical meeting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Facility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Talk to the coach (then athlete)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Don’t touch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95A41-70D1-4ADE-9ADA-1A6D2915CB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32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Reduced BOD 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Committees report to staff, except BOD committees (Audit, Investment)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Officials – Program Operations changes to Programs &amp; Events Committee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Spreads Vice-Chair of Program Operations meet duties and committee duties to 3 people.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95A41-70D1-4ADE-9ADA-1A6D2915CB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33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95A41-70D1-4ADE-9ADA-1A6D2915CB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14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u="sng" dirty="0"/>
              <a:t>VIRGINIA SWIMMING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err="1">
                <a:solidFill>
                  <a:schemeClr val="tx1"/>
                </a:solidFill>
              </a:rPr>
              <a:t>Swimposium</a:t>
            </a:r>
            <a:endParaRPr lang="en-US" sz="2400" u="sng" dirty="0">
              <a:solidFill>
                <a:schemeClr val="tx1"/>
              </a:solidFill>
            </a:endParaRPr>
          </a:p>
          <a:p>
            <a:r>
              <a:rPr lang="en-US" sz="2400" u="sng" dirty="0">
                <a:solidFill>
                  <a:schemeClr val="tx1"/>
                </a:solidFill>
              </a:rPr>
              <a:t>SEPTEMBER 30, 2017</a:t>
            </a:r>
          </a:p>
        </p:txBody>
      </p:sp>
    </p:spTree>
    <p:extLst>
      <p:ext uri="{BB962C8B-B14F-4D97-AF65-F5344CB8AC3E}">
        <p14:creationId xmlns:p14="http://schemas.microsoft.com/office/powerpoint/2010/main" val="4144981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789D68-8B9B-45F2-97C2-496D70710B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97" r="873"/>
          <a:stretch/>
        </p:blipFill>
        <p:spPr>
          <a:xfrm>
            <a:off x="7370064" y="2505456"/>
            <a:ext cx="3494466" cy="2935224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CEA4F-01A8-4A72-96A4-F48511991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en-US" b="1" dirty="0"/>
              <a:t>Governance -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3ACEC-0558-4252-8EA6-2A7E5C847A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6096626" cy="342410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Officials committee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Policies</a:t>
            </a:r>
          </a:p>
          <a:p>
            <a:pPr>
              <a:lnSpc>
                <a:spcPct val="110000"/>
              </a:lnSpc>
            </a:pPr>
            <a:r>
              <a:rPr lang="en-US" sz="2800" dirty="0" err="1"/>
              <a:t>Usa</a:t>
            </a:r>
            <a:r>
              <a:rPr lang="en-US" sz="2800" dirty="0"/>
              <a:t> swimming governance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Discussion/questions</a:t>
            </a:r>
          </a:p>
        </p:txBody>
      </p:sp>
    </p:spTree>
    <p:extLst>
      <p:ext uri="{BB962C8B-B14F-4D97-AF65-F5344CB8AC3E}">
        <p14:creationId xmlns:p14="http://schemas.microsoft.com/office/powerpoint/2010/main" val="224057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4276B8-1A41-49DE-90A7-F070B4B6A4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F7C92F8-CFE7-4D8A-AB04-2C4288002E0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BCAEAD-543C-4BA2-B174-3F5BD87C4F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1445" y="1744048"/>
            <a:ext cx="3427091" cy="3378822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57CD5CB-E727-4276-ADCF-AF9E5E638D7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CEA4F-01A8-4A72-96A4-F48511991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40832"/>
            <a:ext cx="6564205" cy="897024"/>
          </a:xfrm>
        </p:spPr>
        <p:txBody>
          <a:bodyPr>
            <a:normAutofit/>
          </a:bodyPr>
          <a:lstStyle/>
          <a:p>
            <a:r>
              <a:rPr lang="en-US" b="1" dirty="0"/>
              <a:t>Officials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3ACEC-0558-4252-8EA6-2A7E5C847A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75228" y="1715928"/>
            <a:ext cx="6564207" cy="3881309"/>
          </a:xfrm>
        </p:spPr>
        <p:txBody>
          <a:bodyPr>
            <a:normAutofit/>
          </a:bodyPr>
          <a:lstStyle/>
          <a:p>
            <a:r>
              <a:rPr lang="en-US" sz="3000" dirty="0"/>
              <a:t>Training &amp; testing</a:t>
            </a:r>
          </a:p>
          <a:p>
            <a:r>
              <a:rPr lang="en-US" sz="3000" dirty="0"/>
              <a:t>Mentoring &amp; evaluation</a:t>
            </a:r>
          </a:p>
          <a:p>
            <a:r>
              <a:rPr lang="en-US" sz="3000" dirty="0"/>
              <a:t>tracking</a:t>
            </a:r>
          </a:p>
          <a:p>
            <a:pPr lvl="1"/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3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4276B8-1A41-49DE-90A7-F070B4B6A4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F7C92F8-CFE7-4D8A-AB04-2C4288002E0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8E6F1F-FE43-482E-8EBD-88F32107F9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1445" y="2216842"/>
            <a:ext cx="3427091" cy="2433234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57CD5CB-E727-4276-ADCF-AF9E5E638D7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CEA4F-01A8-4A72-96A4-F48511991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103" y="571558"/>
            <a:ext cx="6564205" cy="1243387"/>
          </a:xfrm>
        </p:spPr>
        <p:txBody>
          <a:bodyPr>
            <a:normAutofit/>
          </a:bodyPr>
          <a:lstStyle/>
          <a:p>
            <a:r>
              <a:rPr lang="en-US" b="1" dirty="0"/>
              <a:t>Official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3ACEC-0558-4252-8EA6-2A7E5C847A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24610" y="1799056"/>
            <a:ext cx="6564207" cy="3881309"/>
          </a:xfrm>
        </p:spPr>
        <p:txBody>
          <a:bodyPr>
            <a:normAutofit/>
          </a:bodyPr>
          <a:lstStyle/>
          <a:p>
            <a:r>
              <a:rPr lang="en-US" sz="3000" dirty="0"/>
              <a:t>Communication</a:t>
            </a:r>
          </a:p>
          <a:p>
            <a:r>
              <a:rPr lang="en-US" sz="3000" dirty="0" err="1"/>
              <a:t>Lsc</a:t>
            </a:r>
            <a:r>
              <a:rPr lang="en-US" sz="3000" dirty="0"/>
              <a:t> liaison</a:t>
            </a:r>
          </a:p>
        </p:txBody>
      </p:sp>
    </p:spTree>
    <p:extLst>
      <p:ext uri="{BB962C8B-B14F-4D97-AF65-F5344CB8AC3E}">
        <p14:creationId xmlns:p14="http://schemas.microsoft.com/office/powerpoint/2010/main" val="80687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64276B8-1A41-49DE-90A7-F070B4B6A4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5F7C92F8-CFE7-4D8A-AB04-2C4288002E0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80B05FCF-AA8C-4276-AB8D-8EAC36CA3B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1445" y="2019784"/>
            <a:ext cx="3427091" cy="2827350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57CD5CB-E727-4276-ADCF-AF9E5E638D7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FCEA4F-01A8-4A72-96A4-F48511991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085" y="557704"/>
            <a:ext cx="6564205" cy="980151"/>
          </a:xfrm>
        </p:spPr>
        <p:txBody>
          <a:bodyPr>
            <a:normAutofit/>
          </a:bodyPr>
          <a:lstStyle/>
          <a:p>
            <a:r>
              <a:rPr lang="en-US" b="1" dirty="0"/>
              <a:t>Officials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3ACEC-0558-4252-8EA6-2A7E5C847A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27629" y="1674365"/>
            <a:ext cx="6564207" cy="3881309"/>
          </a:xfrm>
        </p:spPr>
        <p:txBody>
          <a:bodyPr>
            <a:normAutofit/>
          </a:bodyPr>
          <a:lstStyle/>
          <a:p>
            <a:r>
              <a:rPr lang="en-US" sz="3000" dirty="0"/>
              <a:t>assignments</a:t>
            </a:r>
          </a:p>
        </p:txBody>
      </p:sp>
    </p:spTree>
    <p:extLst>
      <p:ext uri="{BB962C8B-B14F-4D97-AF65-F5344CB8AC3E}">
        <p14:creationId xmlns:p14="http://schemas.microsoft.com/office/powerpoint/2010/main" val="4149832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5"/>
          <p:cNvPicPr>
            <a:picLocks noChangeAspect="1"/>
          </p:cNvPicPr>
          <p:nvPr/>
        </p:nvPicPr>
        <p:blipFill rotWithShape="1">
          <a:blip r:embed="rId3"/>
          <a:srcRect t="5416" r="2" b="10589"/>
          <a:stretch/>
        </p:blipFill>
        <p:spPr>
          <a:xfrm>
            <a:off x="7494755" y="2020547"/>
            <a:ext cx="3494466" cy="2935224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5C7478-5D03-486A-8D1D-73165ACBC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60901"/>
          </a:xfrm>
        </p:spPr>
        <p:txBody>
          <a:bodyPr>
            <a:normAutofit/>
          </a:bodyPr>
          <a:lstStyle/>
          <a:p>
            <a:r>
              <a:rPr lang="en-US" b="1" dirty="0"/>
              <a:t>policies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69192" y="1715929"/>
            <a:ext cx="6096626" cy="3424107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Transgender</a:t>
            </a:r>
          </a:p>
          <a:p>
            <a:r>
              <a:rPr lang="en-US" sz="3200" dirty="0"/>
              <a:t>Swim suit coverage</a:t>
            </a:r>
          </a:p>
          <a:p>
            <a:r>
              <a:rPr lang="en-US" sz="3200" dirty="0"/>
              <a:t>Safe sport</a:t>
            </a:r>
          </a:p>
          <a:p>
            <a:r>
              <a:rPr lang="en-US" sz="3200" dirty="0"/>
              <a:t>Deck changing</a:t>
            </a:r>
          </a:p>
          <a:p>
            <a:r>
              <a:rPr lang="en-US" sz="3200" dirty="0"/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val="338122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3"/>
          <a:srcRect r="33143" b="-2"/>
          <a:stretch/>
        </p:blipFill>
        <p:spPr>
          <a:xfrm>
            <a:off x="7480901" y="2560874"/>
            <a:ext cx="3494466" cy="2935224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5C7478-5D03-486A-8D1D-73165ACBC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en-US" b="1" dirty="0" err="1"/>
              <a:t>Usa</a:t>
            </a:r>
            <a:r>
              <a:rPr lang="en-US" b="1" dirty="0"/>
              <a:t> swimming governance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6096626" cy="3424107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3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64276B8-1A41-49DE-90A7-F070B4B6A4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5F7C92F8-CFE7-4D8A-AB04-2C4288002E0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1445" y="2148300"/>
            <a:ext cx="3427091" cy="2570318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57CD5CB-E727-4276-ADCF-AF9E5E638D7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5C7478-5D03-486A-8D1D-73165ACBC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40831"/>
            <a:ext cx="6564205" cy="1573863"/>
          </a:xfrm>
        </p:spPr>
        <p:txBody>
          <a:bodyPr>
            <a:normAutofit/>
          </a:bodyPr>
          <a:lstStyle/>
          <a:p>
            <a:r>
              <a:rPr lang="en-US" b="1" dirty="0"/>
              <a:t>Questions &amp; discussion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6564207" cy="3881309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1337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1516</TotalTime>
  <Words>367</Words>
  <Application>Microsoft Office PowerPoint</Application>
  <PresentationFormat>Widescreen</PresentationFormat>
  <Paragraphs>88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Droplet</vt:lpstr>
      <vt:lpstr>VIRGINIA SWIMMING</vt:lpstr>
      <vt:lpstr>Governance - Agenda</vt:lpstr>
      <vt:lpstr>Officials committee</vt:lpstr>
      <vt:lpstr>Official committee</vt:lpstr>
      <vt:lpstr>Officials committee</vt:lpstr>
      <vt:lpstr>policies</vt:lpstr>
      <vt:lpstr>Usa swimming governance</vt:lpstr>
      <vt:lpstr>Questions &amp;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diego-imperial swimming</dc:title>
  <dc:creator>Ron Van Pool</dc:creator>
  <cp:lastModifiedBy>Ron Van Pool</cp:lastModifiedBy>
  <cp:revision>54</cp:revision>
  <cp:lastPrinted>2016-10-24T00:03:14Z</cp:lastPrinted>
  <dcterms:created xsi:type="dcterms:W3CDTF">2016-10-20T00:24:57Z</dcterms:created>
  <dcterms:modified xsi:type="dcterms:W3CDTF">2017-09-27T22:06:52Z</dcterms:modified>
</cp:coreProperties>
</file>